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431" r:id="rId3"/>
    <p:sldId id="3434" r:id="rId4"/>
    <p:sldId id="261" r:id="rId5"/>
    <p:sldId id="3460" r:id="rId6"/>
    <p:sldId id="3487" r:id="rId7"/>
    <p:sldId id="3461" r:id="rId8"/>
    <p:sldId id="3472" r:id="rId9"/>
    <p:sldId id="3483" r:id="rId10"/>
    <p:sldId id="3488" r:id="rId11"/>
    <p:sldId id="3446" r:id="rId12"/>
    <p:sldId id="3459" r:id="rId13"/>
    <p:sldId id="3449" r:id="rId14"/>
    <p:sldId id="3438" r:id="rId15"/>
    <p:sldId id="343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E8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167535-E095-4865-993F-4317CE3A9E85}" v="312" dt="2024-11-14T10:24:49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9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September%202024/SEPTEMBER%202024%20HUMAN%20RIGHTS%20INCIDENT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September%202024/SEPTEMBER%202024%20HUMAN%20RIGHTS%20SITUATION%20DASHBOAR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September%202024/SEPTEMBER%202024%20HUMAN%20RIGHTS%20INCIDEN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October/OCTOBER%202024%20HUMAN%20RIGHTS%20SITUATION%20DASHBOARD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3200" b="1" i="0" baseline="0" dirty="0">
                <a:effectLst/>
              </a:rPr>
              <a:t>Human Rights Complaints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000000">
                    <a:lumMod val="65000"/>
                    <a:lumOff val="35000"/>
                  </a:srgbClr>
                </a:solidFill>
              </a:defRPr>
            </a:pPr>
            <a:r>
              <a:rPr lang="en-GB" sz="3200" b="1" i="0" baseline="0" dirty="0">
                <a:effectLst/>
              </a:rPr>
              <a:t>August-October 2024</a:t>
            </a:r>
            <a:endParaRPr lang="en-GB" sz="32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32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6B5-4298-A87F-C7E865495E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'[OCTOBER 2024 HUMAN RIGHTS SITUATION DASHBOARD.xlsx]States and Zones'!$F$50:$F$52</c:f>
              <c:strCache>
                <c:ptCount val="3"/>
                <c:pt idx="0">
                  <c:v>August</c:v>
                </c:pt>
                <c:pt idx="1">
                  <c:v>September</c:v>
                </c:pt>
                <c:pt idx="2">
                  <c:v>October</c:v>
                </c:pt>
              </c:strCache>
            </c:strRef>
          </c:cat>
          <c:val>
            <c:numRef>
              <c:f>'[OCTOBER 2024 HUMAN RIGHTS SITUATION DASHBOARD.xlsx]States and Zones'!$G$50:$G$52</c:f>
              <c:numCache>
                <c:formatCode>_-* #,##0_-;\-* #,##0_-;_-* "-"??_-;_-@_-</c:formatCode>
                <c:ptCount val="3"/>
                <c:pt idx="0">
                  <c:v>228549</c:v>
                </c:pt>
                <c:pt idx="1">
                  <c:v>305300</c:v>
                </c:pt>
                <c:pt idx="2">
                  <c:v>427606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B5-4298-A87F-C7E865495E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6163919"/>
        <c:axId val="496168495"/>
      </c:barChart>
      <c:catAx>
        <c:axId val="496163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496168495"/>
        <c:crosses val="autoZero"/>
        <c:auto val="1"/>
        <c:lblAlgn val="ctr"/>
        <c:lblOffset val="100"/>
        <c:noMultiLvlLbl val="0"/>
      </c:catAx>
      <c:valAx>
        <c:axId val="49616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496163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100" b="1">
                <a:solidFill>
                  <a:sysClr val="windowText" lastClr="000000"/>
                </a:solidFill>
              </a:rPr>
              <a:t>Violation of Children Rights October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'[OCTOBER 2024 HUMAN RIGHTS SITUATION DASHBOARD.xlsx]Thematic (2)'!$W$3:$W$12</c:f>
              <c:strCache>
                <c:ptCount val="10"/>
                <c:pt idx="0">
                  <c:v>Right To Survival &amp; Development</c:v>
                </c:pt>
                <c:pt idx="1">
                  <c:v>Child Custody</c:v>
                </c:pt>
                <c:pt idx="2">
                  <c:v>Access To Children</c:v>
                </c:pt>
                <c:pt idx="3">
                  <c:v>Other Child Abuses</c:v>
                </c:pt>
                <c:pt idx="4">
                  <c:v>Child Labour</c:v>
                </c:pt>
                <c:pt idx="5">
                  <c:v>Child Marriage</c:v>
                </c:pt>
                <c:pt idx="6">
                  <c:v>Child Trafficking</c:v>
                </c:pt>
                <c:pt idx="7">
                  <c:v>Sexual Abuse</c:v>
                </c:pt>
                <c:pt idx="8">
                  <c:v>Child Abandonment</c:v>
                </c:pt>
                <c:pt idx="9">
                  <c:v>Right To Education</c:v>
                </c:pt>
              </c:strCache>
            </c:strRef>
          </c:cat>
          <c:val>
            <c:numRef>
              <c:f>'[OCTOBER 2024 HUMAN RIGHTS SITUATION DASHBOARD.xlsx]Thematic (2)'!$X$3:$X$12</c:f>
              <c:numCache>
                <c:formatCode>General</c:formatCode>
                <c:ptCount val="10"/>
                <c:pt idx="0">
                  <c:v>685</c:v>
                </c:pt>
                <c:pt idx="1">
                  <c:v>691</c:v>
                </c:pt>
                <c:pt idx="2">
                  <c:v>692</c:v>
                </c:pt>
                <c:pt idx="3">
                  <c:v>793</c:v>
                </c:pt>
                <c:pt idx="4">
                  <c:v>804</c:v>
                </c:pt>
                <c:pt idx="5">
                  <c:v>870</c:v>
                </c:pt>
                <c:pt idx="6">
                  <c:v>626</c:v>
                </c:pt>
                <c:pt idx="7">
                  <c:v>517</c:v>
                </c:pt>
                <c:pt idx="8" formatCode="#,##0">
                  <c:v>1358</c:v>
                </c:pt>
                <c:pt idx="9">
                  <c:v>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67-43F5-B8FB-58B5D11DCF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32478848"/>
        <c:axId val="2132487584"/>
      </c:barChart>
      <c:catAx>
        <c:axId val="2132478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32487584"/>
        <c:crosses val="autoZero"/>
        <c:auto val="1"/>
        <c:lblAlgn val="ctr"/>
        <c:lblOffset val="100"/>
        <c:noMultiLvlLbl val="0"/>
      </c:catAx>
      <c:valAx>
        <c:axId val="2132487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32478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dirty="0">
                <a:solidFill>
                  <a:schemeClr val="tx1"/>
                </a:solidFill>
              </a:rPr>
              <a:t>Killings Compared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FF5-40D5-BD29-880EE151E8E0}"/>
              </c:ext>
            </c:extLst>
          </c:dPt>
          <c:cat>
            <c:strRef>
              <c:f>'[OCTOBER 2024 HUMAN RIGHTS SITUATION DASHBOARD.xlsx]Tracked Incidents'!$H$117:$H$118</c:f>
              <c:strCache>
                <c:ptCount val="2"/>
                <c:pt idx="0">
                  <c:v>Killings (Nationally)</c:v>
                </c:pt>
                <c:pt idx="1">
                  <c:v>Killings (Jigawa Oil Explosion)</c:v>
                </c:pt>
              </c:strCache>
            </c:strRef>
          </c:cat>
          <c:val>
            <c:numRef>
              <c:f>'[OCTOBER 2024 HUMAN RIGHTS SITUATION DASHBOARD.xlsx]Tracked Incidents'!$I$117:$I$118</c:f>
              <c:numCache>
                <c:formatCode>General</c:formatCode>
                <c:ptCount val="2"/>
                <c:pt idx="0">
                  <c:v>139</c:v>
                </c:pt>
                <c:pt idx="1">
                  <c:v>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F5-40D5-BD29-880EE151E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1162784"/>
        <c:axId val="2141151136"/>
      </c:barChart>
      <c:catAx>
        <c:axId val="214116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41151136"/>
        <c:crosses val="autoZero"/>
        <c:auto val="1"/>
        <c:lblAlgn val="ctr"/>
        <c:lblOffset val="100"/>
        <c:noMultiLvlLbl val="0"/>
      </c:catAx>
      <c:valAx>
        <c:axId val="2141151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41162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dirty="0">
                <a:solidFill>
                  <a:sysClr val="windowText" lastClr="000000"/>
                </a:solidFill>
              </a:rPr>
              <a:t>Sexual and Gender Based Violence Jan</a:t>
            </a:r>
            <a:r>
              <a:rPr lang="en-GB" sz="1600" b="1" baseline="0" dirty="0">
                <a:solidFill>
                  <a:sysClr val="windowText" lastClr="000000"/>
                </a:solidFill>
              </a:rPr>
              <a:t> </a:t>
            </a:r>
            <a:r>
              <a:rPr lang="en-GB" sz="1600" b="1" dirty="0">
                <a:solidFill>
                  <a:sysClr val="windowText" lastClr="000000"/>
                </a:solidFill>
              </a:rPr>
              <a:t>-Oct.</a:t>
            </a:r>
            <a:r>
              <a:rPr lang="en-GB" sz="1600" b="1" baseline="0" dirty="0">
                <a:solidFill>
                  <a:sysClr val="windowText" lastClr="000000"/>
                </a:solidFill>
              </a:rPr>
              <a:t> 2024</a:t>
            </a:r>
            <a:endParaRPr lang="en-GB" sz="1600" b="1" dirty="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18133392581776497"/>
          <c:y val="1.88007336069281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'[SEPTEMBER 2024 HUMAN RIGHTS INCIDENTS.xlsx]Thematic Aug'!$M$23</c:f>
              <c:strCache>
                <c:ptCount val="1"/>
                <c:pt idx="0">
                  <c:v>Sexual Violence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'[SEPTEMBER 2024 HUMAN RIGHTS INCIDENTS.xlsx]Thematic Aug'!$N$22:$W$22</c:f>
              <c:strCache>
                <c:ptCount val="10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MAY</c:v>
                </c:pt>
                <c:pt idx="5">
                  <c:v>JUNE</c:v>
                </c:pt>
                <c:pt idx="6">
                  <c:v>JUL.</c:v>
                </c:pt>
                <c:pt idx="7">
                  <c:v>AUG.</c:v>
                </c:pt>
                <c:pt idx="8">
                  <c:v>SEPT.</c:v>
                </c:pt>
                <c:pt idx="9">
                  <c:v>OCT.</c:v>
                </c:pt>
              </c:strCache>
            </c:strRef>
          </c:cat>
          <c:val>
            <c:numRef>
              <c:f>'[SEPTEMBER 2024 HUMAN RIGHTS INCIDENTS.xlsx]Thematic Aug'!$N$23:$W$23</c:f>
              <c:numCache>
                <c:formatCode>#,##0</c:formatCode>
                <c:ptCount val="10"/>
                <c:pt idx="0">
                  <c:v>1174</c:v>
                </c:pt>
                <c:pt idx="1">
                  <c:v>5780</c:v>
                </c:pt>
                <c:pt idx="2">
                  <c:v>6136</c:v>
                </c:pt>
                <c:pt idx="3" formatCode="General">
                  <c:v>216</c:v>
                </c:pt>
                <c:pt idx="4">
                  <c:v>8215</c:v>
                </c:pt>
                <c:pt idx="5" formatCode="General">
                  <c:v>600</c:v>
                </c:pt>
                <c:pt idx="6">
                  <c:v>4623</c:v>
                </c:pt>
                <c:pt idx="7">
                  <c:v>3319</c:v>
                </c:pt>
                <c:pt idx="8" formatCode="General">
                  <c:v>3995</c:v>
                </c:pt>
                <c:pt idx="9">
                  <c:v>5106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30-4DB4-AD82-D4D8844AB8FD}"/>
            </c:ext>
          </c:extLst>
        </c:ser>
        <c:ser>
          <c:idx val="1"/>
          <c:order val="1"/>
          <c:tx>
            <c:strRef>
              <c:f>'[SEPTEMBER 2024 HUMAN RIGHTS INCIDENTS.xlsx]Thematic Aug'!$M$24</c:f>
              <c:strCache>
                <c:ptCount val="1"/>
                <c:pt idx="0">
                  <c:v>Domestic Violence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'[SEPTEMBER 2024 HUMAN RIGHTS INCIDENTS.xlsx]Thematic Aug'!$N$22:$W$22</c:f>
              <c:strCache>
                <c:ptCount val="10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MAY</c:v>
                </c:pt>
                <c:pt idx="5">
                  <c:v>JUNE</c:v>
                </c:pt>
                <c:pt idx="6">
                  <c:v>JUL.</c:v>
                </c:pt>
                <c:pt idx="7">
                  <c:v>AUG.</c:v>
                </c:pt>
                <c:pt idx="8">
                  <c:v>SEPT.</c:v>
                </c:pt>
                <c:pt idx="9">
                  <c:v>OCT.</c:v>
                </c:pt>
              </c:strCache>
            </c:strRef>
          </c:cat>
          <c:val>
            <c:numRef>
              <c:f>'[SEPTEMBER 2024 HUMAN RIGHTS INCIDENTS.xlsx]Thematic Aug'!$N$24:$W$24</c:f>
              <c:numCache>
                <c:formatCode>#,##0</c:formatCode>
                <c:ptCount val="10"/>
                <c:pt idx="0">
                  <c:v>1098</c:v>
                </c:pt>
                <c:pt idx="1">
                  <c:v>3380</c:v>
                </c:pt>
                <c:pt idx="2">
                  <c:v>3376</c:v>
                </c:pt>
                <c:pt idx="3">
                  <c:v>6592</c:v>
                </c:pt>
                <c:pt idx="4">
                  <c:v>10410</c:v>
                </c:pt>
                <c:pt idx="5">
                  <c:v>2436</c:v>
                </c:pt>
                <c:pt idx="6">
                  <c:v>10752</c:v>
                </c:pt>
                <c:pt idx="7">
                  <c:v>10863</c:v>
                </c:pt>
                <c:pt idx="8">
                  <c:v>12683</c:v>
                </c:pt>
                <c:pt idx="9">
                  <c:v>7231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30-4DB4-AD82-D4D8844AB8FD}"/>
            </c:ext>
          </c:extLst>
        </c:ser>
        <c:ser>
          <c:idx val="2"/>
          <c:order val="2"/>
          <c:tx>
            <c:strRef>
              <c:f>'[SEPTEMBER 2024 HUMAN RIGHTS INCIDENTS.xlsx]Thematic Aug'!$M$25</c:f>
              <c:strCache>
                <c:ptCount val="1"/>
                <c:pt idx="0">
                  <c:v>Rape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'[SEPTEMBER 2024 HUMAN RIGHTS INCIDENTS.xlsx]Thematic Aug'!$N$22:$W$22</c:f>
              <c:strCache>
                <c:ptCount val="10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MAY</c:v>
                </c:pt>
                <c:pt idx="5">
                  <c:v>JUNE</c:v>
                </c:pt>
                <c:pt idx="6">
                  <c:v>JUL.</c:v>
                </c:pt>
                <c:pt idx="7">
                  <c:v>AUG.</c:v>
                </c:pt>
                <c:pt idx="8">
                  <c:v>SEPT.</c:v>
                </c:pt>
                <c:pt idx="9">
                  <c:v>OCT.</c:v>
                </c:pt>
              </c:strCache>
            </c:strRef>
          </c:cat>
          <c:val>
            <c:numRef>
              <c:f>'[SEPTEMBER 2024 HUMAN RIGHTS INCIDENTS.xlsx]Thematic Aug'!$N$25:$W$25</c:f>
              <c:numCache>
                <c:formatCode>#,##0</c:formatCode>
                <c:ptCount val="10"/>
                <c:pt idx="0">
                  <c:v>1190</c:v>
                </c:pt>
                <c:pt idx="1">
                  <c:v>1640</c:v>
                </c:pt>
                <c:pt idx="2">
                  <c:v>2406</c:v>
                </c:pt>
                <c:pt idx="3" formatCode="General">
                  <c:v>288</c:v>
                </c:pt>
                <c:pt idx="4">
                  <c:v>1046</c:v>
                </c:pt>
                <c:pt idx="5" formatCode="General">
                  <c:v>58</c:v>
                </c:pt>
                <c:pt idx="6" formatCode="General">
                  <c:v>42</c:v>
                </c:pt>
                <c:pt idx="7" formatCode="General">
                  <c:v>37</c:v>
                </c:pt>
                <c:pt idx="8" formatCode="General">
                  <c:v>57</c:v>
                </c:pt>
                <c:pt idx="9" formatCode="General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30-4DB4-AD82-D4D8844AB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3312560"/>
        <c:axId val="203310064"/>
      </c:barChart>
      <c:catAx>
        <c:axId val="20331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3310064"/>
        <c:crosses val="autoZero"/>
        <c:auto val="1"/>
        <c:lblAlgn val="ctr"/>
        <c:lblOffset val="100"/>
        <c:noMultiLvlLbl val="0"/>
      </c:catAx>
      <c:valAx>
        <c:axId val="203310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3312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effectLst/>
              </a:rPr>
              <a:t>Human Rights Complaints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>
                    <a:lumMod val="65000"/>
                    <a:lumOff val="35000"/>
                  </a:srgbClr>
                </a:solidFill>
              </a:defRPr>
            </a:pPr>
            <a:r>
              <a:rPr lang="en-GB" sz="1800" b="1" i="0" baseline="0" dirty="0">
                <a:effectLst/>
              </a:rPr>
              <a:t>August-October 2024</a:t>
            </a:r>
            <a:endParaRPr lang="en-GB" sz="18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B7-40D4-A95A-ACD3273BBA9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'[OCTOBER 2024 HUMAN RIGHTS SITUATION DASHBOARD.xlsx]States and Zones'!$F$50:$F$52</c:f>
              <c:strCache>
                <c:ptCount val="3"/>
                <c:pt idx="0">
                  <c:v>August</c:v>
                </c:pt>
                <c:pt idx="1">
                  <c:v>September</c:v>
                </c:pt>
                <c:pt idx="2">
                  <c:v>October</c:v>
                </c:pt>
              </c:strCache>
            </c:strRef>
          </c:cat>
          <c:val>
            <c:numRef>
              <c:f>'[OCTOBER 2024 HUMAN RIGHTS SITUATION DASHBOARD.xlsx]States and Zones'!$G$50:$G$52</c:f>
              <c:numCache>
                <c:formatCode>_-* #,##0_-;\-* #,##0_-;_-* "-"??_-;_-@_-</c:formatCode>
                <c:ptCount val="3"/>
                <c:pt idx="0">
                  <c:v>228549</c:v>
                </c:pt>
                <c:pt idx="1">
                  <c:v>305300</c:v>
                </c:pt>
                <c:pt idx="2">
                  <c:v>427606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B7-40D4-A95A-ACD3273BB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6163919"/>
        <c:axId val="496168495"/>
      </c:barChart>
      <c:catAx>
        <c:axId val="496163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496168495"/>
        <c:crosses val="autoZero"/>
        <c:auto val="1"/>
        <c:lblAlgn val="ctr"/>
        <c:lblOffset val="100"/>
        <c:noMultiLvlLbl val="0"/>
      </c:catAx>
      <c:valAx>
        <c:axId val="49616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496163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b="1" i="0" baseline="0" dirty="0">
                <a:effectLst/>
              </a:rPr>
              <a:t>October 2024 Complaints Across Geo-Political Zones</a:t>
            </a:r>
            <a:endParaRPr lang="en-GB" sz="28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'[SEPTEMBER 2024 HUMAN RIGHTS SITUATION DASHBOARD.xlsx]Geo-Political'!$U$3:$Z$3</c:f>
              <c:strCache>
                <c:ptCount val="6"/>
                <c:pt idx="0">
                  <c:v>North West</c:v>
                </c:pt>
                <c:pt idx="1">
                  <c:v>North East</c:v>
                </c:pt>
                <c:pt idx="2">
                  <c:v>North Central</c:v>
                </c:pt>
                <c:pt idx="3">
                  <c:v>South West</c:v>
                </c:pt>
                <c:pt idx="4">
                  <c:v>South East</c:v>
                </c:pt>
                <c:pt idx="5">
                  <c:v>South South</c:v>
                </c:pt>
              </c:strCache>
            </c:strRef>
          </c:cat>
          <c:val>
            <c:numRef>
              <c:f>'[SEPTEMBER 2024 HUMAN RIGHTS SITUATION DASHBOARD.xlsx]Geo-Political'!$U$12:$Z$12</c:f>
              <c:numCache>
                <c:formatCode>General</c:formatCode>
                <c:ptCount val="6"/>
                <c:pt idx="0" formatCode="#,##0">
                  <c:v>68260</c:v>
                </c:pt>
                <c:pt idx="1">
                  <c:v>22471</c:v>
                </c:pt>
                <c:pt idx="2" formatCode="#,##0">
                  <c:v>60402</c:v>
                </c:pt>
                <c:pt idx="3">
                  <c:v>26902</c:v>
                </c:pt>
                <c:pt idx="4" formatCode="#,##0">
                  <c:v>20822</c:v>
                </c:pt>
                <c:pt idx="5" formatCode="#,##0">
                  <c:v>29692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4-4F2E-9C6E-44AF19B50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1562735"/>
        <c:axId val="301553167"/>
      </c:barChart>
      <c:catAx>
        <c:axId val="301562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301553167"/>
        <c:crosses val="autoZero"/>
        <c:auto val="1"/>
        <c:lblAlgn val="ctr"/>
        <c:lblOffset val="100"/>
        <c:noMultiLvlLbl val="0"/>
      </c:catAx>
      <c:valAx>
        <c:axId val="30155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301562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b="1" i="0" baseline="0" dirty="0">
                <a:solidFill>
                  <a:schemeClr val="tx1"/>
                </a:solidFill>
                <a:effectLst/>
              </a:rPr>
              <a:t>October 2024 Thematic Human Rights Complaints</a:t>
            </a:r>
            <a:endParaRPr lang="en-GB" sz="2000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'[OCTOBER 2024 HUMAN RIGHTS SITUATION DASHBOARD.xlsx]Thematic (2)'!$O$8:$O$20</c:f>
              <c:strCache>
                <c:ptCount val="13"/>
                <c:pt idx="0">
                  <c:v>Sexual &amp; Gender Based Violence</c:v>
                </c:pt>
                <c:pt idx="1">
                  <c:v>Women Rights &amp; Gender Equality</c:v>
                </c:pt>
                <c:pt idx="2">
                  <c:v>Child Rights</c:v>
                </c:pt>
                <c:pt idx="3">
                  <c:v>Rule of Law &amp; Access to Justice</c:v>
                </c:pt>
                <c:pt idx="4">
                  <c:v>Civil Liberties</c:v>
                </c:pt>
                <c:pt idx="5">
                  <c:v>Right to Life</c:v>
                </c:pt>
                <c:pt idx="6">
                  <c:v>Freedom of Religion</c:v>
                </c:pt>
                <c:pt idx="7">
                  <c:v>Law Enfrocement &amp; Human Dignity</c:v>
                </c:pt>
                <c:pt idx="8">
                  <c:v>Labour Rights</c:v>
                </c:pt>
                <c:pt idx="9">
                  <c:v>ESCR</c:v>
                </c:pt>
                <c:pt idx="10">
                  <c:v>Freedom from Discrimination</c:v>
                </c:pt>
                <c:pt idx="11">
                  <c:v>Environment</c:v>
                </c:pt>
                <c:pt idx="12">
                  <c:v>Others</c:v>
                </c:pt>
              </c:strCache>
            </c:strRef>
          </c:cat>
          <c:val>
            <c:numRef>
              <c:f>'[OCTOBER 2024 HUMAN RIGHTS SITUATION DASHBOARD.xlsx]Thematic (2)'!$P$8:$P$20</c:f>
              <c:numCache>
                <c:formatCode>General</c:formatCode>
                <c:ptCount val="13"/>
                <c:pt idx="0" formatCode="#,##0">
                  <c:v>12414</c:v>
                </c:pt>
                <c:pt idx="1">
                  <c:v>17813</c:v>
                </c:pt>
                <c:pt idx="2">
                  <c:v>7491</c:v>
                </c:pt>
                <c:pt idx="3">
                  <c:v>32846</c:v>
                </c:pt>
                <c:pt idx="4" formatCode="#,##0">
                  <c:v>20334</c:v>
                </c:pt>
                <c:pt idx="5" formatCode="#,##0">
                  <c:v>23720</c:v>
                </c:pt>
                <c:pt idx="6" formatCode="#,##0">
                  <c:v>19410</c:v>
                </c:pt>
                <c:pt idx="7" formatCode="#,##0">
                  <c:v>94889</c:v>
                </c:pt>
                <c:pt idx="8">
                  <c:v>14727</c:v>
                </c:pt>
                <c:pt idx="9">
                  <c:v>65694</c:v>
                </c:pt>
                <c:pt idx="10">
                  <c:v>97046</c:v>
                </c:pt>
                <c:pt idx="11">
                  <c:v>7612</c:v>
                </c:pt>
                <c:pt idx="12">
                  <c:v>13581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C-4C93-BB25-97BD018C3F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30724384"/>
        <c:axId val="1430728128"/>
      </c:barChart>
      <c:catAx>
        <c:axId val="1430724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1430728128"/>
        <c:crosses val="autoZero"/>
        <c:auto val="1"/>
        <c:lblAlgn val="ctr"/>
        <c:lblOffset val="100"/>
        <c:noMultiLvlLbl val="0"/>
      </c:catAx>
      <c:valAx>
        <c:axId val="1430728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14307243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2800" b="1" i="0" baseline="0">
                <a:solidFill>
                  <a:sysClr val="windowText" lastClr="000000"/>
                </a:solidFill>
                <a:effectLst/>
              </a:rPr>
              <a:t>Sexual and Gender Based Violence October2024</a:t>
            </a:r>
            <a:endParaRPr lang="en-GB" sz="2800">
              <a:solidFill>
                <a:sysClr val="windowText" lastClr="00000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E1-4729-A0DF-981B44346C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E1-4729-A0DF-981B44346C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E1-4729-A0DF-981B44346C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'[OCTOBER 2024 HUMAN RIGHTS SITUATION DASHBOARD.xlsx]Thematic (2)'!$T$4:$T$6</c:f>
              <c:strCache>
                <c:ptCount val="3"/>
                <c:pt idx="0">
                  <c:v>Sexual Violence</c:v>
                </c:pt>
                <c:pt idx="1">
                  <c:v>Domestic Violence</c:v>
                </c:pt>
                <c:pt idx="2">
                  <c:v>Rape</c:v>
                </c:pt>
              </c:strCache>
            </c:strRef>
          </c:cat>
          <c:val>
            <c:numRef>
              <c:f>'[OCTOBER 2024 HUMAN RIGHTS SITUATION DASHBOARD.xlsx]Thematic (2)'!$U$4:$U$6</c:f>
              <c:numCache>
                <c:formatCode>#,##0</c:formatCode>
                <c:ptCount val="3"/>
                <c:pt idx="0">
                  <c:v>5106</c:v>
                </c:pt>
                <c:pt idx="1">
                  <c:v>7231</c:v>
                </c:pt>
                <c:pt idx="2" formatCode="General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AE1-4729-A0DF-981B44346C6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b="1" dirty="0">
                <a:solidFill>
                  <a:sysClr val="windowText" lastClr="000000"/>
                </a:solidFill>
              </a:rPr>
              <a:t>Sexual and Gender Based Violence Jan</a:t>
            </a:r>
            <a:r>
              <a:rPr lang="en-GB" sz="2800" b="1" baseline="0" dirty="0">
                <a:solidFill>
                  <a:sysClr val="windowText" lastClr="000000"/>
                </a:solidFill>
              </a:rPr>
              <a:t> </a:t>
            </a:r>
            <a:r>
              <a:rPr lang="en-GB" sz="2800" b="1" dirty="0">
                <a:solidFill>
                  <a:sysClr val="windowText" lastClr="000000"/>
                </a:solidFill>
              </a:rPr>
              <a:t>-Oct.</a:t>
            </a:r>
            <a:r>
              <a:rPr lang="en-GB" sz="2800" b="1" baseline="0" dirty="0">
                <a:solidFill>
                  <a:sysClr val="windowText" lastClr="000000"/>
                </a:solidFill>
              </a:rPr>
              <a:t> 2024</a:t>
            </a:r>
            <a:endParaRPr lang="en-GB" sz="2800" b="1" dirty="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18133392581776497"/>
          <c:y val="1.88007336069281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'[SEPTEMBER 2024 HUMAN RIGHTS INCIDENTS.xlsx]Thematic Aug'!$M$23</c:f>
              <c:strCache>
                <c:ptCount val="1"/>
                <c:pt idx="0">
                  <c:v>Sexual Violence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'[SEPTEMBER 2024 HUMAN RIGHTS INCIDENTS.xlsx]Thematic Aug'!$N$22:$W$22</c:f>
              <c:strCache>
                <c:ptCount val="10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MAY</c:v>
                </c:pt>
                <c:pt idx="5">
                  <c:v>JUNE</c:v>
                </c:pt>
                <c:pt idx="6">
                  <c:v>JUL.</c:v>
                </c:pt>
                <c:pt idx="7">
                  <c:v>AUG.</c:v>
                </c:pt>
                <c:pt idx="8">
                  <c:v>SEPT.</c:v>
                </c:pt>
                <c:pt idx="9">
                  <c:v>OCT.</c:v>
                </c:pt>
              </c:strCache>
            </c:strRef>
          </c:cat>
          <c:val>
            <c:numRef>
              <c:f>'[SEPTEMBER 2024 HUMAN RIGHTS INCIDENTS.xlsx]Thematic Aug'!$N$23:$W$23</c:f>
              <c:numCache>
                <c:formatCode>#,##0</c:formatCode>
                <c:ptCount val="10"/>
                <c:pt idx="0">
                  <c:v>1174</c:v>
                </c:pt>
                <c:pt idx="1">
                  <c:v>5780</c:v>
                </c:pt>
                <c:pt idx="2">
                  <c:v>6136</c:v>
                </c:pt>
                <c:pt idx="3" formatCode="General">
                  <c:v>216</c:v>
                </c:pt>
                <c:pt idx="4">
                  <c:v>8215</c:v>
                </c:pt>
                <c:pt idx="5" formatCode="General">
                  <c:v>600</c:v>
                </c:pt>
                <c:pt idx="6">
                  <c:v>4623</c:v>
                </c:pt>
                <c:pt idx="7">
                  <c:v>3319</c:v>
                </c:pt>
                <c:pt idx="8" formatCode="General">
                  <c:v>3995</c:v>
                </c:pt>
                <c:pt idx="9">
                  <c:v>5106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6-44D3-A723-BCA0A1C5C707}"/>
            </c:ext>
          </c:extLst>
        </c:ser>
        <c:ser>
          <c:idx val="1"/>
          <c:order val="1"/>
          <c:tx>
            <c:strRef>
              <c:f>'[SEPTEMBER 2024 HUMAN RIGHTS INCIDENTS.xlsx]Thematic Aug'!$M$24</c:f>
              <c:strCache>
                <c:ptCount val="1"/>
                <c:pt idx="0">
                  <c:v>Domestic Violence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'[SEPTEMBER 2024 HUMAN RIGHTS INCIDENTS.xlsx]Thematic Aug'!$N$22:$W$22</c:f>
              <c:strCache>
                <c:ptCount val="10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MAY</c:v>
                </c:pt>
                <c:pt idx="5">
                  <c:v>JUNE</c:v>
                </c:pt>
                <c:pt idx="6">
                  <c:v>JUL.</c:v>
                </c:pt>
                <c:pt idx="7">
                  <c:v>AUG.</c:v>
                </c:pt>
                <c:pt idx="8">
                  <c:v>SEPT.</c:v>
                </c:pt>
                <c:pt idx="9">
                  <c:v>OCT.</c:v>
                </c:pt>
              </c:strCache>
            </c:strRef>
          </c:cat>
          <c:val>
            <c:numRef>
              <c:f>'[SEPTEMBER 2024 HUMAN RIGHTS INCIDENTS.xlsx]Thematic Aug'!$N$24:$W$24</c:f>
              <c:numCache>
                <c:formatCode>#,##0</c:formatCode>
                <c:ptCount val="10"/>
                <c:pt idx="0">
                  <c:v>1098</c:v>
                </c:pt>
                <c:pt idx="1">
                  <c:v>3380</c:v>
                </c:pt>
                <c:pt idx="2">
                  <c:v>3376</c:v>
                </c:pt>
                <c:pt idx="3">
                  <c:v>6592</c:v>
                </c:pt>
                <c:pt idx="4">
                  <c:v>10410</c:v>
                </c:pt>
                <c:pt idx="5">
                  <c:v>2436</c:v>
                </c:pt>
                <c:pt idx="6">
                  <c:v>10752</c:v>
                </c:pt>
                <c:pt idx="7">
                  <c:v>10863</c:v>
                </c:pt>
                <c:pt idx="8">
                  <c:v>12683</c:v>
                </c:pt>
                <c:pt idx="9">
                  <c:v>7231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36-44D3-A723-BCA0A1C5C707}"/>
            </c:ext>
          </c:extLst>
        </c:ser>
        <c:ser>
          <c:idx val="2"/>
          <c:order val="2"/>
          <c:tx>
            <c:strRef>
              <c:f>'[SEPTEMBER 2024 HUMAN RIGHTS INCIDENTS.xlsx]Thematic Aug'!$M$25</c:f>
              <c:strCache>
                <c:ptCount val="1"/>
                <c:pt idx="0">
                  <c:v>Rape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'[SEPTEMBER 2024 HUMAN RIGHTS INCIDENTS.xlsx]Thematic Aug'!$N$22:$W$22</c:f>
              <c:strCache>
                <c:ptCount val="10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MAY</c:v>
                </c:pt>
                <c:pt idx="5">
                  <c:v>JUNE</c:v>
                </c:pt>
                <c:pt idx="6">
                  <c:v>JUL.</c:v>
                </c:pt>
                <c:pt idx="7">
                  <c:v>AUG.</c:v>
                </c:pt>
                <c:pt idx="8">
                  <c:v>SEPT.</c:v>
                </c:pt>
                <c:pt idx="9">
                  <c:v>OCT.</c:v>
                </c:pt>
              </c:strCache>
            </c:strRef>
          </c:cat>
          <c:val>
            <c:numRef>
              <c:f>'[SEPTEMBER 2024 HUMAN RIGHTS INCIDENTS.xlsx]Thematic Aug'!$N$25:$W$25</c:f>
              <c:numCache>
                <c:formatCode>#,##0</c:formatCode>
                <c:ptCount val="10"/>
                <c:pt idx="0">
                  <c:v>1190</c:v>
                </c:pt>
                <c:pt idx="1">
                  <c:v>1640</c:v>
                </c:pt>
                <c:pt idx="2">
                  <c:v>2406</c:v>
                </c:pt>
                <c:pt idx="3" formatCode="General">
                  <c:v>288</c:v>
                </c:pt>
                <c:pt idx="4">
                  <c:v>1046</c:v>
                </c:pt>
                <c:pt idx="5" formatCode="General">
                  <c:v>58</c:v>
                </c:pt>
                <c:pt idx="6" formatCode="General">
                  <c:v>42</c:v>
                </c:pt>
                <c:pt idx="7" formatCode="General">
                  <c:v>37</c:v>
                </c:pt>
                <c:pt idx="8" formatCode="General">
                  <c:v>57</c:v>
                </c:pt>
                <c:pt idx="9" formatCode="General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36-44D3-A723-BCA0A1C5C7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3312560"/>
        <c:axId val="203310064"/>
      </c:barChart>
      <c:catAx>
        <c:axId val="20331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3310064"/>
        <c:crosses val="autoZero"/>
        <c:auto val="1"/>
        <c:lblAlgn val="ctr"/>
        <c:lblOffset val="100"/>
        <c:noMultiLvlLbl val="0"/>
      </c:catAx>
      <c:valAx>
        <c:axId val="203310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3312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b="1">
                <a:solidFill>
                  <a:sysClr val="windowText" lastClr="000000"/>
                </a:solidFill>
              </a:rPr>
              <a:t>Violation of Children Rights October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'[OCTOBER 2024 HUMAN RIGHTS SITUATION DASHBOARD.xlsx]Thematic (2)'!$W$3:$W$12</c:f>
              <c:strCache>
                <c:ptCount val="10"/>
                <c:pt idx="0">
                  <c:v>Right To Survival &amp; Development</c:v>
                </c:pt>
                <c:pt idx="1">
                  <c:v>Child Custody</c:v>
                </c:pt>
                <c:pt idx="2">
                  <c:v>Access To Children</c:v>
                </c:pt>
                <c:pt idx="3">
                  <c:v>Other Child Abuses</c:v>
                </c:pt>
                <c:pt idx="4">
                  <c:v>Child Labour</c:v>
                </c:pt>
                <c:pt idx="5">
                  <c:v>Child Marriage</c:v>
                </c:pt>
                <c:pt idx="6">
                  <c:v>Child Trafficking</c:v>
                </c:pt>
                <c:pt idx="7">
                  <c:v>Sexual Abuse</c:v>
                </c:pt>
                <c:pt idx="8">
                  <c:v>Child Abandonment</c:v>
                </c:pt>
                <c:pt idx="9">
                  <c:v>Right To Education</c:v>
                </c:pt>
              </c:strCache>
            </c:strRef>
          </c:cat>
          <c:val>
            <c:numRef>
              <c:f>'[OCTOBER 2024 HUMAN RIGHTS SITUATION DASHBOARD.xlsx]Thematic (2)'!$X$3:$X$12</c:f>
              <c:numCache>
                <c:formatCode>General</c:formatCode>
                <c:ptCount val="10"/>
                <c:pt idx="0">
                  <c:v>685</c:v>
                </c:pt>
                <c:pt idx="1">
                  <c:v>691</c:v>
                </c:pt>
                <c:pt idx="2">
                  <c:v>692</c:v>
                </c:pt>
                <c:pt idx="3">
                  <c:v>793</c:v>
                </c:pt>
                <c:pt idx="4">
                  <c:v>804</c:v>
                </c:pt>
                <c:pt idx="5">
                  <c:v>870</c:v>
                </c:pt>
                <c:pt idx="6">
                  <c:v>626</c:v>
                </c:pt>
                <c:pt idx="7">
                  <c:v>517</c:v>
                </c:pt>
                <c:pt idx="8" formatCode="#,##0">
                  <c:v>1358</c:v>
                </c:pt>
                <c:pt idx="9">
                  <c:v>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6-4175-871B-53749A1C5C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32478848"/>
        <c:axId val="2132487584"/>
      </c:barChart>
      <c:catAx>
        <c:axId val="2132478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32487584"/>
        <c:crosses val="autoZero"/>
        <c:auto val="1"/>
        <c:lblAlgn val="ctr"/>
        <c:lblOffset val="100"/>
        <c:noMultiLvlLbl val="0"/>
      </c:catAx>
      <c:valAx>
        <c:axId val="2132487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32478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i="0" baseline="0">
                <a:effectLst/>
              </a:rPr>
              <a:t>Killings &amp; Kidnapping (October 2024)</a:t>
            </a:r>
            <a:endParaRPr lang="en-GB" sz="36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A8-48C1-8E7A-0EE376A3D40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306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DA8-48C1-8E7A-0EE376A3D4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'[OCTOBER 2024 HUMAN RIGHTS SITUATION DASHBOARD.xlsx]Tracked Incidents'!$H$111:$H$112</c:f>
              <c:strCache>
                <c:ptCount val="2"/>
                <c:pt idx="0">
                  <c:v>Killings</c:v>
                </c:pt>
                <c:pt idx="1">
                  <c:v>Kidnappings</c:v>
                </c:pt>
              </c:strCache>
            </c:strRef>
          </c:cat>
          <c:val>
            <c:numRef>
              <c:f>'[OCTOBER 2024 HUMAN RIGHTS SITUATION DASHBOARD.xlsx]Tracked Incidents'!$I$111:$I$112</c:f>
              <c:numCache>
                <c:formatCode>General</c:formatCode>
                <c:ptCount val="2"/>
                <c:pt idx="0">
                  <c:v>139</c:v>
                </c:pt>
                <c:pt idx="1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4D-43BE-BD58-3B44BED730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30725216"/>
        <c:axId val="1430733536"/>
      </c:barChart>
      <c:catAx>
        <c:axId val="143072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1430733536"/>
        <c:crosses val="autoZero"/>
        <c:auto val="1"/>
        <c:lblAlgn val="ctr"/>
        <c:lblOffset val="100"/>
        <c:noMultiLvlLbl val="0"/>
      </c:catAx>
      <c:valAx>
        <c:axId val="1430733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143072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3200" b="1" dirty="0">
                <a:solidFill>
                  <a:schemeClr val="tx1"/>
                </a:solidFill>
              </a:rPr>
              <a:t>Killings Compared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17A-4E93-816A-2F8A39989BE6}"/>
              </c:ext>
            </c:extLst>
          </c:dPt>
          <c:cat>
            <c:strRef>
              <c:f>'[OCTOBER 2024 HUMAN RIGHTS SITUATION DASHBOARD.xlsx]Tracked Incidents'!$H$117:$H$118</c:f>
              <c:strCache>
                <c:ptCount val="2"/>
                <c:pt idx="0">
                  <c:v>Killings (Nationally)</c:v>
                </c:pt>
                <c:pt idx="1">
                  <c:v>Killings (Jigawa Oil Explosion)</c:v>
                </c:pt>
              </c:strCache>
            </c:strRef>
          </c:cat>
          <c:val>
            <c:numRef>
              <c:f>'[OCTOBER 2024 HUMAN RIGHTS SITUATION DASHBOARD.xlsx]Tracked Incidents'!$I$117:$I$118</c:f>
              <c:numCache>
                <c:formatCode>General</c:formatCode>
                <c:ptCount val="2"/>
                <c:pt idx="0">
                  <c:v>139</c:v>
                </c:pt>
                <c:pt idx="1">
                  <c:v>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7A-4E93-816A-2F8A39989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1162784"/>
        <c:axId val="2141151136"/>
      </c:barChart>
      <c:catAx>
        <c:axId val="214116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41151136"/>
        <c:crosses val="autoZero"/>
        <c:auto val="1"/>
        <c:lblAlgn val="ctr"/>
        <c:lblOffset val="100"/>
        <c:noMultiLvlLbl val="0"/>
      </c:catAx>
      <c:valAx>
        <c:axId val="2141151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141162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69752126748995E-3"/>
          <c:y val="7.6234543167635858E-3"/>
          <c:w val="0.99199215679424246"/>
          <c:h val="0.989316972638488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46-434A-9268-1FFD5EFE902D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46-434A-9268-1FFD5EFE902D}"/>
              </c:ext>
            </c:extLst>
          </c:dPt>
          <c:dPt>
            <c:idx val="2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46-434A-9268-1FFD5EFE902D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46-434A-9268-1FFD5EFE902D}"/>
              </c:ext>
            </c:extLst>
          </c:dPt>
          <c:dPt>
            <c:idx val="4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946-434A-9268-1FFD5EFE902D}"/>
              </c:ext>
            </c:extLst>
          </c:dPt>
          <c:dPt>
            <c:idx val="5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946-434A-9268-1FFD5EFE902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z="1800" dirty="0"/>
                      <a:t>NW</a:t>
                    </a:r>
                  </a:p>
                  <a:p>
                    <a:r>
                      <a:rPr lang="en-US" dirty="0"/>
                      <a:t>101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27751672576729"/>
                      <c:h val="0.2820904570936799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0946-434A-9268-1FFD5EFE902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SW</a:t>
                    </a:r>
                  </a:p>
                  <a:p>
                    <a:r>
                      <a:rPr lang="en-US" dirty="0"/>
                      <a:t>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19957377679177"/>
                      <c:h val="0.3263399405593552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0946-434A-9268-1FFD5EFE902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SS  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946-434A-9268-1FFD5EFE902D}"/>
                </c:ext>
              </c:extLst>
            </c:dLbl>
            <c:dLbl>
              <c:idx val="3"/>
              <c:layout>
                <c:manualLayout>
                  <c:x val="1.0741679110521256E-2"/>
                  <c:y val="-9.6148830881628047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SE</a:t>
                    </a:r>
                    <a:r>
                      <a:rPr lang="en-US" baseline="0" dirty="0"/>
                      <a:t>  4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946-434A-9268-1FFD5EFE902D}"/>
                </c:ext>
              </c:extLst>
            </c:dLbl>
            <c:dLbl>
              <c:idx val="4"/>
              <c:layout>
                <c:manualLayout>
                  <c:x val="-3.1774405707650294E-18"/>
                  <c:y val="3.8233731939609106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NE 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82365888168813"/>
                      <c:h val="0.3761206094582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0946-434A-9268-1FFD5EFE902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NC</a:t>
                    </a:r>
                    <a:r>
                      <a:rPr lang="en-US" baseline="0" dirty="0"/>
                      <a:t> 12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946-434A-9268-1FFD5EFE90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accent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en-NG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Product 01</c:v>
                </c:pt>
                <c:pt idx="1">
                  <c:v>Product 02</c:v>
                </c:pt>
                <c:pt idx="2">
                  <c:v>Product 03</c:v>
                </c:pt>
                <c:pt idx="3">
                  <c:v>Product 04</c:v>
                </c:pt>
                <c:pt idx="4">
                  <c:v>Product 05</c:v>
                </c:pt>
                <c:pt idx="5">
                  <c:v>Product 06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  <c:pt idx="4">
                  <c:v>8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946-434A-9268-1FFD5EFE90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0" i="0">
          <a:solidFill>
            <a:schemeClr val="accent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en-N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0.35532</cdr:x>
      <cdr:y>0.58802</cdr:y>
    </cdr:from>
    <cdr:to>
      <cdr:x>0.65799</cdr:x>
      <cdr:y>0.71603</cdr:y>
    </cdr:to>
    <cdr:sp macro="" textlink="">
      <cdr:nvSpPr>
        <cdr:cNvPr id="2" name="Arrow: Left-Right 1">
          <a:extLst xmlns:a="http://schemas.openxmlformats.org/drawingml/2006/main">
            <a:ext uri="{FF2B5EF4-FFF2-40B4-BE49-F238E27FC236}">
              <a16:creationId xmlns:a16="http://schemas.microsoft.com/office/drawing/2014/main" id="{8AF9D142-C7DE-4EBA-9654-E1DD6112DC51}"/>
            </a:ext>
          </a:extLst>
        </cdr:cNvPr>
        <cdr:cNvSpPr/>
      </cdr:nvSpPr>
      <cdr:spPr>
        <a:xfrm xmlns:a="http://schemas.openxmlformats.org/drawingml/2006/main">
          <a:off x="4216442" y="3637281"/>
          <a:ext cx="3591518" cy="791863"/>
        </a:xfrm>
        <a:prstGeom xmlns:a="http://schemas.openxmlformats.org/drawingml/2006/main" prst="leftRightArrow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761F6-803F-41A5-8EAE-8C5C1FEBB595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9F09A-BBFE-40B2-8E8B-1A48B103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089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A9F09A-BBFE-40B2-8E8B-1A48B10360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513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F3F9F8-6BC8-48FE-9C3A-1E7A29306F6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035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829C3-2266-4FBC-800D-041F6BE5E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4A1042-5C27-4E8A-A3F0-6B3FDB24B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B0723-72BF-458E-9C91-A4A6D84D5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777E9-F3A7-412D-A207-7E68A96B9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2E2C2-7D10-49AE-874C-9D090DEB7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61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8F827-1F1A-4932-BD5F-2E9B2ADB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F0061-A979-427B-AEAE-AE23A04AE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A53D5-A0C2-423B-AC4D-39F182DB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6D70E-935B-4244-B8BC-5DC69C8D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3F5CA-C748-4E7C-9E0B-5F62BAB3D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33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8E9DB-BFFB-40FC-AF85-82F227ED3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1936D-6192-48D0-953F-AD74FB7BA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04911-1104-4225-BB6B-918F8C84E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0A892-FA9E-4022-B7B3-716D333F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F7E2A-B493-4C0D-9CF5-1BB355D07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590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63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FFFBF-15B4-4F25-8DC7-FB0FD0C8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52136-30C6-47A3-8B02-B5F3FAC6F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F072A-B7AD-4FD4-996F-F111AC2FC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50CFB-5B0C-4654-AFB8-58B3D4667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CD3A9-0563-4AC8-AF59-C4167FF6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16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AD14-2F7B-465F-959B-F86E8DD30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F5180-2BD7-48C1-94DC-66777DCB1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3A37A-C8D2-4790-9E14-DF89AF337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187CF-A716-438F-8FE5-B42061A5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6BA86-4F20-409D-B980-07508738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31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B18DA-8C60-40F5-9887-4E6FF5B0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8B235-5CFD-4C37-B78A-F1099CAA12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0A6C6-E8DF-4B68-AFBF-DA82EDB96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EF853-830D-4D4D-8B4B-9775FC6A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4692A-4F58-4842-8E3C-A0E848E7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8555C-5076-4837-9AD3-D40A334A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2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FAA2B-65F5-4F16-80FD-3505A4D3F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5AF3D-AD74-4557-9CCE-FAAA38BEE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C3F7F1-43F0-4671-B31F-446C88066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F1F03D-C2A4-44B4-8976-1649A4AA4F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FE5241-7301-4994-AF28-F3D4ADB7B7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2551F5-2979-4DAD-9D92-B19B73F7D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2E6416-7593-4A98-AF6E-15C97465C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172096-5536-440C-B3C4-68D949E22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50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563D4-6B95-4928-8EB2-2BE1577A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00715-8E14-4E69-9767-8086179E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983EAA-7437-4FB7-A01E-F20D5C59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6C868-7FF8-413F-A9F9-F2BD60E12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2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62FB48-6F01-4E77-AF10-DC4EA2E70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DA58C-42A5-46C7-B410-B3074E2F2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E16CA1-7BE4-4B5B-A761-234A7626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341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AA255-06D2-4848-8505-D709106E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E7C5B-4061-4E9B-8108-B67D4AADC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FA63E-FC84-449F-9461-B010874F4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9CB6B-FCA5-439E-AD0A-9EBA6BB7D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595359-82BB-46C2-95BD-0BCB0AD67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53ABC-4477-4A8C-8A6E-60497089B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3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7AB0D-0ACE-4F4D-BC53-BB0D73D98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9D7915-104E-4EA4-BCBE-642933B61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A16038-B3D5-4475-AA58-E585B3DE7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AA51B-CD67-4A5D-91D6-AD3ED1A8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3FB25-62EE-42C1-8129-D8A5121D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BC8EE-57DF-4637-9982-C28AD49F3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77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34E7DB-02AA-408D-A015-8A369773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E55FF-7C9E-41CB-B1AD-95D5A7230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7B6B5-B006-42E3-B2D3-AE8B4F800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289EF-7F82-4A0F-AAFF-012BF69DC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B45E1-B156-4F2E-B1B9-502DC1F8DF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85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chart" Target="../charts/chart10.xml"/><Relationship Id="rId3" Type="http://schemas.openxmlformats.org/officeDocument/2006/relationships/chart" Target="../charts/chart9.xml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6" Type="http://schemas.openxmlformats.org/officeDocument/2006/relationships/chart" Target="../charts/char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chart" Target="../charts/chart12.xml"/><Relationship Id="rId10" Type="http://schemas.openxmlformats.org/officeDocument/2006/relationships/image" Target="../media/image8.sv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062B-5562-4C8B-8C98-AAB7C997E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723" y="2351313"/>
            <a:ext cx="9411477" cy="1158649"/>
          </a:xfrm>
        </p:spPr>
        <p:txBody>
          <a:bodyPr>
            <a:normAutofit/>
          </a:bodyPr>
          <a:lstStyle/>
          <a:p>
            <a:r>
              <a:rPr lang="en-ZA" b="1" dirty="0"/>
              <a:t>Presentation of October 2024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474BB-F0B3-4738-8CE9-8C2F33510A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916A69-799D-4AFA-BCAC-493BDBFE22F1}"/>
              </a:ext>
            </a:extLst>
          </p:cNvPr>
          <p:cNvSpPr/>
          <p:nvPr/>
        </p:nvSpPr>
        <p:spPr>
          <a:xfrm>
            <a:off x="1524001" y="3602038"/>
            <a:ext cx="9411478" cy="130474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>
                <a:gd name="adj1" fmla="val 12500"/>
                <a:gd name="adj2" fmla="val -398"/>
              </a:avLst>
            </a:prstTxWarp>
            <a:spAutoFit/>
          </a:bodyPr>
          <a:lstStyle/>
          <a:p>
            <a:pPr marL="0" indent="0">
              <a:buNone/>
            </a:pPr>
            <a:r>
              <a:rPr lang="en-ZA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Human Rights Dashboard</a:t>
            </a:r>
            <a:endParaRPr lang="en-GB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11208FD-6ED3-493A-B57B-C379B9FA3E3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033" y="289560"/>
            <a:ext cx="2081660" cy="1837820"/>
          </a:xfrm>
          <a:prstGeom prst="rect">
            <a:avLst/>
          </a:prstGeom>
          <a:noFill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2FFC0-F192-438C-A636-686D86D6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672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34F2B59-BD8C-445F-A1CE-160838FC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B0A6404-385C-48FB-BF96-3CCB65E717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2049088"/>
              </p:ext>
            </p:extLst>
          </p:nvPr>
        </p:nvGraphicFramePr>
        <p:xfrm>
          <a:off x="345440" y="365761"/>
          <a:ext cx="11866458" cy="6185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8965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70BA9-3C81-4A9F-BB56-4DDDA3AD5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363" y="386930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States in Focus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52EF2-217B-46EC-B476-24A88DCAEF95}"/>
              </a:ext>
            </a:extLst>
          </p:cNvPr>
          <p:cNvSpPr>
            <a:spLocks/>
          </p:cNvSpPr>
          <p:nvPr/>
        </p:nvSpPr>
        <p:spPr>
          <a:xfrm>
            <a:off x="5604137" y="1978573"/>
            <a:ext cx="4901660" cy="583665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59536">
              <a:spcAft>
                <a:spcPts val="600"/>
              </a:spcAft>
            </a:pPr>
            <a:r>
              <a:rPr lang="en-ZA" sz="3008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Anambra</a:t>
            </a:r>
            <a:endParaRPr lang="en-GB" sz="32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5A9FA6-5FA0-4B1F-AE1F-42ED3C7959CC}"/>
              </a:ext>
            </a:extLst>
          </p:cNvPr>
          <p:cNvSpPr>
            <a:spLocks/>
          </p:cNvSpPr>
          <p:nvPr/>
        </p:nvSpPr>
        <p:spPr>
          <a:xfrm>
            <a:off x="5604137" y="2440115"/>
            <a:ext cx="4901660" cy="567821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859536">
              <a:spcAft>
                <a:spcPts val="600"/>
              </a:spcAft>
            </a:pPr>
            <a:r>
              <a:rPr lang="en-ZA" sz="3008" b="1" dirty="0">
                <a:solidFill>
                  <a:srgbClr val="B30000"/>
                </a:solidFill>
              </a:rPr>
              <a:t>20 </a:t>
            </a:r>
            <a:r>
              <a:rPr lang="en-ZA" sz="3008" b="1" kern="1200" dirty="0">
                <a:solidFill>
                  <a:srgbClr val="B30000"/>
                </a:solidFill>
                <a:latin typeface="+mn-lt"/>
                <a:ea typeface="+mn-ea"/>
                <a:cs typeface="+mn-cs"/>
              </a:rPr>
              <a:t>cult related killings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8559517-3545-4382-84C3-0CAFBC747BE0}"/>
              </a:ext>
            </a:extLst>
          </p:cNvPr>
          <p:cNvSpPr txBox="1">
            <a:spLocks/>
          </p:cNvSpPr>
          <p:nvPr/>
        </p:nvSpPr>
        <p:spPr>
          <a:xfrm>
            <a:off x="216882" y="5060938"/>
            <a:ext cx="4877639" cy="7099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884" indent="-214884" defTabSz="859536">
              <a:spcBef>
                <a:spcPts val="940"/>
              </a:spcBef>
            </a:pPr>
            <a:r>
              <a:rPr lang="en-ZA" dirty="0">
                <a:solidFill>
                  <a:srgbClr val="FF0000"/>
                </a:solidFill>
              </a:rPr>
              <a:t>Emergence of new terror group - </a:t>
            </a:r>
            <a:r>
              <a:rPr lang="en-ZA" dirty="0" err="1">
                <a:solidFill>
                  <a:srgbClr val="FF0000"/>
                </a:solidFill>
              </a:rPr>
              <a:t>Lakawura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FE49F83-D314-436D-9468-63B8D4B613A7}"/>
              </a:ext>
            </a:extLst>
          </p:cNvPr>
          <p:cNvSpPr txBox="1">
            <a:spLocks/>
          </p:cNvSpPr>
          <p:nvPr/>
        </p:nvSpPr>
        <p:spPr>
          <a:xfrm>
            <a:off x="192509" y="4441100"/>
            <a:ext cx="3529496" cy="5678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59536">
              <a:spcBef>
                <a:spcPts val="940"/>
              </a:spcBef>
            </a:pPr>
            <a:r>
              <a:rPr lang="en-ZA" sz="3008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Sokoto</a:t>
            </a:r>
            <a:endParaRPr lang="en-GB" sz="32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055E55-F60C-427D-87AE-CC00D7A80B6D}"/>
              </a:ext>
            </a:extLst>
          </p:cNvPr>
          <p:cNvSpPr txBox="1">
            <a:spLocks/>
          </p:cNvSpPr>
          <p:nvPr/>
        </p:nvSpPr>
        <p:spPr>
          <a:xfrm>
            <a:off x="249534" y="2529691"/>
            <a:ext cx="4877639" cy="47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884" indent="-214884" defTabSz="859536">
              <a:spcBef>
                <a:spcPts val="940"/>
              </a:spcBef>
            </a:pPr>
            <a:r>
              <a:rPr lang="en-ZA" sz="2632" b="1" dirty="0">
                <a:solidFill>
                  <a:srgbClr val="B30000"/>
                </a:solidFill>
              </a:rPr>
              <a:t>Mass abductions and Killings</a:t>
            </a:r>
            <a:endParaRPr lang="en-ZA" sz="2632" b="1" kern="1200" dirty="0">
              <a:solidFill>
                <a:srgbClr val="B3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E8576E6-12A2-4F8B-9CA0-CE0B41049E55}"/>
              </a:ext>
            </a:extLst>
          </p:cNvPr>
          <p:cNvSpPr txBox="1">
            <a:spLocks/>
          </p:cNvSpPr>
          <p:nvPr/>
        </p:nvSpPr>
        <p:spPr>
          <a:xfrm>
            <a:off x="322790" y="2087834"/>
            <a:ext cx="3268934" cy="4744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59536">
              <a:spcBef>
                <a:spcPts val="940"/>
              </a:spcBef>
            </a:pPr>
            <a:r>
              <a:rPr lang="en-ZA" sz="2632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Zamfara</a:t>
            </a:r>
            <a:endParaRPr lang="en-GB" sz="280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C5A8A99-D3EF-4F28-8AC7-76553475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1717F1B2-9931-4C69-B2D0-F0C8E7F54D0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09" y="6116320"/>
            <a:ext cx="755286" cy="605155"/>
          </a:xfrm>
          <a:prstGeom prst="rect">
            <a:avLst/>
          </a:prstGeom>
          <a:noFill/>
        </p:spPr>
      </p:pic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6F499C11-B2C2-4FCF-9891-B2B16CDB8E95}"/>
              </a:ext>
            </a:extLst>
          </p:cNvPr>
          <p:cNvSpPr>
            <a:spLocks/>
          </p:cNvSpPr>
          <p:nvPr/>
        </p:nvSpPr>
        <p:spPr>
          <a:xfrm>
            <a:off x="6096000" y="4924294"/>
            <a:ext cx="4901660" cy="567821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859536">
              <a:spcAft>
                <a:spcPts val="600"/>
              </a:spcAft>
            </a:pPr>
            <a:r>
              <a:rPr lang="en-ZA" sz="3008" b="1" dirty="0">
                <a:solidFill>
                  <a:srgbClr val="B30000"/>
                </a:solidFill>
              </a:rPr>
              <a:t>Death of 167 persons due to oil tanker explosion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0A120177-0B74-4F02-8F0E-723C8D908878}"/>
              </a:ext>
            </a:extLst>
          </p:cNvPr>
          <p:cNvSpPr>
            <a:spLocks/>
          </p:cNvSpPr>
          <p:nvPr/>
        </p:nvSpPr>
        <p:spPr>
          <a:xfrm>
            <a:off x="5604137" y="4204281"/>
            <a:ext cx="4901660" cy="583665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59536">
              <a:spcAft>
                <a:spcPts val="600"/>
              </a:spcAft>
            </a:pPr>
            <a:r>
              <a:rPr lang="en-ZA" sz="3008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Jigawa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13999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12BFA-0E6B-4F40-865B-CE24EE312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99" y="136525"/>
            <a:ext cx="10515600" cy="977900"/>
          </a:xfrm>
        </p:spPr>
        <p:txBody>
          <a:bodyPr>
            <a:normAutofit/>
          </a:bodyPr>
          <a:lstStyle/>
          <a:p>
            <a:r>
              <a:rPr lang="en-ZA" sz="4800" b="1" dirty="0"/>
              <a:t>Issues in Focus</a:t>
            </a:r>
            <a:endParaRPr lang="en-GB" sz="4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17C1E-3678-4471-A16E-9CC6BFD2F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372" y="1275806"/>
            <a:ext cx="5157787" cy="657225"/>
          </a:xfrm>
        </p:spPr>
        <p:txBody>
          <a:bodyPr>
            <a:normAutofit/>
          </a:bodyPr>
          <a:lstStyle/>
          <a:p>
            <a:r>
              <a:rPr lang="en-ZA" sz="3000" dirty="0">
                <a:highlight>
                  <a:srgbClr val="FF0000"/>
                </a:highlight>
              </a:rPr>
              <a:t>Rise of the Mobs</a:t>
            </a:r>
            <a:endParaRPr lang="en-GB" sz="3000" dirty="0">
              <a:highlight>
                <a:srgbClr val="FF00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5B947D-B553-4E8E-BE3F-83C72456C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3840" y="2008347"/>
            <a:ext cx="5852160" cy="1872774"/>
          </a:xfrm>
        </p:spPr>
        <p:txBody>
          <a:bodyPr>
            <a:noAutofit/>
          </a:bodyPr>
          <a:lstStyle/>
          <a:p>
            <a:r>
              <a:rPr lang="en-ZA" sz="2400" b="1" dirty="0"/>
              <a:t>Killings</a:t>
            </a:r>
          </a:p>
          <a:p>
            <a:pPr lvl="1"/>
            <a:r>
              <a:rPr lang="en-ZA" dirty="0"/>
              <a:t>Mob actions led to 7 deaths in 5 States</a:t>
            </a:r>
          </a:p>
          <a:p>
            <a:pPr lvl="1"/>
            <a:r>
              <a:rPr lang="en-ZA" dirty="0"/>
              <a:t>Mob action attacked Law Enforcement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93B83-BE5F-4623-82B1-B222AA776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381317"/>
          </a:xfrm>
        </p:spPr>
        <p:txBody>
          <a:bodyPr>
            <a:noAutofit/>
          </a:bodyPr>
          <a:lstStyle/>
          <a:p>
            <a:r>
              <a:rPr lang="en-ZA" sz="3000" dirty="0">
                <a:highlight>
                  <a:srgbClr val="FFFF00"/>
                </a:highlight>
              </a:rPr>
              <a:t>Domestic Violence and Crimes</a:t>
            </a:r>
            <a:endParaRPr lang="en-GB" sz="3000" dirty="0">
              <a:highlight>
                <a:srgbClr val="FFFF00"/>
              </a:highlight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F7E6FE-47D9-4A58-A44C-402ACA319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24736"/>
            <a:ext cx="5183188" cy="2203721"/>
          </a:xfrm>
        </p:spPr>
        <p:txBody>
          <a:bodyPr>
            <a:normAutofit/>
          </a:bodyPr>
          <a:lstStyle/>
          <a:p>
            <a:r>
              <a:rPr lang="en-ZA" dirty="0"/>
              <a:t>Rise in domestic violence and killings of family members.</a:t>
            </a: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AACC31D-AC7A-4893-8460-6872A4AE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A22BCF12-04C1-4124-8657-B78AA5F996F6}"/>
              </a:ext>
            </a:extLst>
          </p:cNvPr>
          <p:cNvSpPr txBox="1">
            <a:spLocks/>
          </p:cNvSpPr>
          <p:nvPr/>
        </p:nvSpPr>
        <p:spPr>
          <a:xfrm>
            <a:off x="1011239" y="4615770"/>
            <a:ext cx="5183188" cy="202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049EA6D1-AE33-474C-B2D5-79847CBA73F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28" y="6116320"/>
            <a:ext cx="755286" cy="605155"/>
          </a:xfrm>
          <a:prstGeom prst="rect">
            <a:avLst/>
          </a:prstGeom>
          <a:noFill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4A34D62-2188-4A04-86F6-9068910CC79B}"/>
              </a:ext>
            </a:extLst>
          </p:cNvPr>
          <p:cNvSpPr txBox="1">
            <a:spLocks/>
          </p:cNvSpPr>
          <p:nvPr/>
        </p:nvSpPr>
        <p:spPr>
          <a:xfrm>
            <a:off x="167640" y="3416868"/>
            <a:ext cx="5157787" cy="6572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3000" dirty="0">
                <a:highlight>
                  <a:srgbClr val="FF0000"/>
                </a:highlight>
              </a:rPr>
              <a:t>Arraignment of Minors</a:t>
            </a:r>
            <a:endParaRPr lang="en-GB" sz="3000" dirty="0">
              <a:highlight>
                <a:srgbClr val="FF0000"/>
              </a:highlight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AA9AE6AF-7D75-4633-9DAE-18A66ECE4F6D}"/>
              </a:ext>
            </a:extLst>
          </p:cNvPr>
          <p:cNvSpPr txBox="1">
            <a:spLocks/>
          </p:cNvSpPr>
          <p:nvPr/>
        </p:nvSpPr>
        <p:spPr>
          <a:xfrm>
            <a:off x="185102" y="4070306"/>
            <a:ext cx="5183188" cy="2203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/>
              <a:t>The arraignment of Minors for treasonable Felony and associated charges</a:t>
            </a:r>
          </a:p>
          <a:p>
            <a:r>
              <a:rPr lang="en-ZA" dirty="0"/>
              <a:t>The prolonged detentions and the violation to right to dignity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24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DC7346-FB5E-F74D-BB74-D9DC2FD176CD}"/>
              </a:ext>
            </a:extLst>
          </p:cNvPr>
          <p:cNvSpPr txBox="1"/>
          <p:nvPr/>
        </p:nvSpPr>
        <p:spPr>
          <a:xfrm>
            <a:off x="860324" y="306186"/>
            <a:ext cx="109007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NHRC October </a:t>
            </a:r>
            <a:r>
              <a:rPr lang="en-US" sz="25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2024 Human Rights Situation Dashboard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2781A9-8A9E-4F47-A991-93FE8BD57D68}"/>
              </a:ext>
            </a:extLst>
          </p:cNvPr>
          <p:cNvSpPr txBox="1"/>
          <p:nvPr/>
        </p:nvSpPr>
        <p:spPr>
          <a:xfrm>
            <a:off x="5371291" y="787593"/>
            <a:ext cx="1449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October 2024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E14D3-E19B-9B41-804F-0F2E0448F760}"/>
              </a:ext>
            </a:extLst>
          </p:cNvPr>
          <p:cNvSpPr/>
          <p:nvPr/>
        </p:nvSpPr>
        <p:spPr>
          <a:xfrm>
            <a:off x="3682038" y="1130441"/>
            <a:ext cx="635961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D17A02-D5BB-C940-94B5-063B1C3B1B53}"/>
              </a:ext>
            </a:extLst>
          </p:cNvPr>
          <p:cNvSpPr/>
          <p:nvPr/>
        </p:nvSpPr>
        <p:spPr>
          <a:xfrm>
            <a:off x="3302361" y="1093984"/>
            <a:ext cx="2218036" cy="9410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9AEC24-4080-E84B-B041-E83801ABFD32}"/>
              </a:ext>
            </a:extLst>
          </p:cNvPr>
          <p:cNvSpPr/>
          <p:nvPr/>
        </p:nvSpPr>
        <p:spPr>
          <a:xfrm>
            <a:off x="5534025" y="1101761"/>
            <a:ext cx="1778000" cy="93324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DC2C02-E54B-7945-A888-B30E7E65464C}"/>
              </a:ext>
            </a:extLst>
          </p:cNvPr>
          <p:cNvSpPr/>
          <p:nvPr/>
        </p:nvSpPr>
        <p:spPr>
          <a:xfrm>
            <a:off x="7300701" y="1102076"/>
            <a:ext cx="2596313" cy="93293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7CD4BC-787A-464E-B253-52318C4A4571}"/>
              </a:ext>
            </a:extLst>
          </p:cNvPr>
          <p:cNvSpPr/>
          <p:nvPr/>
        </p:nvSpPr>
        <p:spPr>
          <a:xfrm>
            <a:off x="9651132" y="1121205"/>
            <a:ext cx="2540868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C670B14-54C4-2040-9E8B-1C72E45FE3AA}"/>
              </a:ext>
            </a:extLst>
          </p:cNvPr>
          <p:cNvSpPr/>
          <p:nvPr/>
        </p:nvSpPr>
        <p:spPr>
          <a:xfrm>
            <a:off x="26460" y="3663848"/>
            <a:ext cx="3389181" cy="288758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2B40D5-ACFC-9D4F-8E25-8F4E152CCF4B}"/>
              </a:ext>
            </a:extLst>
          </p:cNvPr>
          <p:cNvSpPr txBox="1"/>
          <p:nvPr/>
        </p:nvSpPr>
        <p:spPr>
          <a:xfrm>
            <a:off x="1215628" y="1156237"/>
            <a:ext cx="870751" cy="253916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Bob Attacks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8A8B14-1678-5C4E-9656-021678D321F4}"/>
              </a:ext>
            </a:extLst>
          </p:cNvPr>
          <p:cNvSpPr txBox="1"/>
          <p:nvPr/>
        </p:nvSpPr>
        <p:spPr>
          <a:xfrm>
            <a:off x="1506552" y="1463906"/>
            <a:ext cx="293670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C7B9D2D-B2C9-9244-808B-5FA1707EC560}"/>
              </a:ext>
            </a:extLst>
          </p:cNvPr>
          <p:cNvSpPr txBox="1"/>
          <p:nvPr/>
        </p:nvSpPr>
        <p:spPr>
          <a:xfrm>
            <a:off x="3196843" y="1522794"/>
            <a:ext cx="287258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</a:t>
            </a:r>
            <a:endParaRPr lang="en-US" sz="1200" b="1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75CB54B-4790-C140-BED9-F0528FDEC7D2}"/>
              </a:ext>
            </a:extLst>
          </p:cNvPr>
          <p:cNvSpPr txBox="1"/>
          <p:nvPr/>
        </p:nvSpPr>
        <p:spPr>
          <a:xfrm>
            <a:off x="7914056" y="1140476"/>
            <a:ext cx="1697901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Child Abandonment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9235B6-2917-9D4C-8C5B-8AE77F7C737B}"/>
              </a:ext>
            </a:extLst>
          </p:cNvPr>
          <p:cNvSpPr txBox="1"/>
          <p:nvPr/>
        </p:nvSpPr>
        <p:spPr>
          <a:xfrm>
            <a:off x="8531161" y="1449857"/>
            <a:ext cx="1106393" cy="52322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1,358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85ACF6-ABEF-784E-9381-9D432BE1BF29}"/>
              </a:ext>
            </a:extLst>
          </p:cNvPr>
          <p:cNvSpPr txBox="1"/>
          <p:nvPr/>
        </p:nvSpPr>
        <p:spPr>
          <a:xfrm>
            <a:off x="4348404" y="1114102"/>
            <a:ext cx="1156087" cy="338554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Kidnapping</a:t>
            </a:r>
            <a:endParaRPr lang="en-US" sz="1200" b="1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2C3E0FE-7D47-2F45-82C8-F0C2F8606282}"/>
              </a:ext>
            </a:extLst>
          </p:cNvPr>
          <p:cNvSpPr txBox="1"/>
          <p:nvPr/>
        </p:nvSpPr>
        <p:spPr>
          <a:xfrm>
            <a:off x="6196941" y="1145596"/>
            <a:ext cx="864340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Killings</a:t>
            </a:r>
            <a:endParaRPr lang="en-US" sz="1000" b="1" dirty="0">
              <a:solidFill>
                <a:srgbClr val="FF0000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AFC5A7-6798-3649-AFF3-38300B0A9218}"/>
              </a:ext>
            </a:extLst>
          </p:cNvPr>
          <p:cNvSpPr txBox="1"/>
          <p:nvPr/>
        </p:nvSpPr>
        <p:spPr>
          <a:xfrm>
            <a:off x="9577957" y="1133154"/>
            <a:ext cx="2662909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Killing of Security &amp; Law Enforcement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B6037D-8FDB-D542-9D96-870767950DC0}"/>
              </a:ext>
            </a:extLst>
          </p:cNvPr>
          <p:cNvSpPr txBox="1"/>
          <p:nvPr/>
        </p:nvSpPr>
        <p:spPr>
          <a:xfrm>
            <a:off x="4583245" y="1497512"/>
            <a:ext cx="686406" cy="461665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130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8F036E8-4075-7E4A-891F-3B7BF4519E89}"/>
              </a:ext>
            </a:extLst>
          </p:cNvPr>
          <p:cNvSpPr txBox="1"/>
          <p:nvPr/>
        </p:nvSpPr>
        <p:spPr>
          <a:xfrm>
            <a:off x="6096001" y="1449857"/>
            <a:ext cx="10739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306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9DD4430-1BB8-C14B-9C5D-0F0AB842E328}"/>
              </a:ext>
            </a:extLst>
          </p:cNvPr>
          <p:cNvSpPr txBox="1"/>
          <p:nvPr/>
        </p:nvSpPr>
        <p:spPr>
          <a:xfrm>
            <a:off x="10783651" y="1399329"/>
            <a:ext cx="88003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17</a:t>
            </a:r>
          </a:p>
        </p:txBody>
      </p:sp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003ED0DA-6674-1C44-AF53-9D70D40EF7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3378761"/>
              </p:ext>
            </p:extLst>
          </p:nvPr>
        </p:nvGraphicFramePr>
        <p:xfrm>
          <a:off x="283055" y="3954119"/>
          <a:ext cx="2929390" cy="2388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2AF7A278-5170-EB4E-A46A-A1D59A3E1817}"/>
              </a:ext>
            </a:extLst>
          </p:cNvPr>
          <p:cNvSpPr txBox="1"/>
          <p:nvPr/>
        </p:nvSpPr>
        <p:spPr>
          <a:xfrm>
            <a:off x="994425" y="3643745"/>
            <a:ext cx="119776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Kidnappings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A6E548C-4789-BD48-A288-E27EDB9EF341}"/>
              </a:ext>
            </a:extLst>
          </p:cNvPr>
          <p:cNvSpPr txBox="1"/>
          <p:nvPr/>
        </p:nvSpPr>
        <p:spPr>
          <a:xfrm>
            <a:off x="1316756" y="2063977"/>
            <a:ext cx="244650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DESTRUCTION OF PROPERTIES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EA48E9B-66E4-3F4F-B61F-98BCB99FDB33}"/>
              </a:ext>
            </a:extLst>
          </p:cNvPr>
          <p:cNvSpPr txBox="1"/>
          <p:nvPr/>
        </p:nvSpPr>
        <p:spPr>
          <a:xfrm>
            <a:off x="752182" y="2410938"/>
            <a:ext cx="71365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Gombe</a:t>
            </a:r>
            <a:endParaRPr lang="en-US" sz="1000" b="1">
              <a:solidFill>
                <a:schemeClr val="bg1"/>
              </a:solidFill>
              <a:latin typeface="Poppins" pitchFamily="2" charset="77"/>
              <a:ea typeface="Lato Light" panose="020F0502020204030203" pitchFamily="34" charset="0"/>
              <a:cs typeface="Poppins" pitchFamily="2" charset="77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6B165E6-140D-E445-AFF3-9F9C653E7498}"/>
              </a:ext>
            </a:extLst>
          </p:cNvPr>
          <p:cNvSpPr txBox="1"/>
          <p:nvPr/>
        </p:nvSpPr>
        <p:spPr>
          <a:xfrm>
            <a:off x="2611448" y="2410938"/>
            <a:ext cx="881973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Anambra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3F7D8A7-6E06-1F49-BE01-5ACDE9B033D4}"/>
              </a:ext>
            </a:extLst>
          </p:cNvPr>
          <p:cNvSpPr txBox="1"/>
          <p:nvPr/>
        </p:nvSpPr>
        <p:spPr>
          <a:xfrm>
            <a:off x="4368557" y="4995279"/>
            <a:ext cx="1742786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VIOLENCE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85CCE38-E4EE-0A45-B952-FE8982290237}"/>
              </a:ext>
            </a:extLst>
          </p:cNvPr>
          <p:cNvSpPr txBox="1"/>
          <p:nvPr/>
        </p:nvSpPr>
        <p:spPr>
          <a:xfrm>
            <a:off x="4264219" y="5855242"/>
            <a:ext cx="1798890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HOR Candidate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A1E6D53-6224-B547-BCA8-174AAD3507BD}"/>
              </a:ext>
            </a:extLst>
          </p:cNvPr>
          <p:cNvSpPr txBox="1"/>
          <p:nvPr/>
        </p:nvSpPr>
        <p:spPr>
          <a:xfrm>
            <a:off x="7629028" y="5269546"/>
            <a:ext cx="181171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First Lady’s convoy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043970D-3CC2-B34D-9889-3AD3A42401E0}"/>
              </a:ext>
            </a:extLst>
          </p:cNvPr>
          <p:cNvSpPr txBox="1"/>
          <p:nvPr/>
        </p:nvSpPr>
        <p:spPr>
          <a:xfrm>
            <a:off x="7752486" y="5562394"/>
            <a:ext cx="181011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PDP Campaign DG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5B60CAD-74F7-F248-9F06-2311F1BC16DA}"/>
              </a:ext>
            </a:extLst>
          </p:cNvPr>
          <p:cNvSpPr txBox="1"/>
          <p:nvPr/>
        </p:nvSpPr>
        <p:spPr>
          <a:xfrm>
            <a:off x="7789798" y="5855242"/>
            <a:ext cx="153279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Supporters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DA518D1-8136-4F12-BB11-B71E2EA0688D}"/>
              </a:ext>
            </a:extLst>
          </p:cNvPr>
          <p:cNvSpPr txBox="1"/>
          <p:nvPr/>
        </p:nvSpPr>
        <p:spPr>
          <a:xfrm>
            <a:off x="732461" y="2698234"/>
            <a:ext cx="2052165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INTOLERANCE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FD7A7F7-A311-4191-9E71-78AF9871512C}"/>
              </a:ext>
            </a:extLst>
          </p:cNvPr>
          <p:cNvSpPr txBox="1"/>
          <p:nvPr/>
        </p:nvSpPr>
        <p:spPr>
          <a:xfrm>
            <a:off x="4311468" y="6140422"/>
            <a:ext cx="205056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Wife of PDP Candidate</a:t>
            </a:r>
          </a:p>
        </p:txBody>
      </p:sp>
      <p:pic>
        <p:nvPicPr>
          <p:cNvPr id="66" name="Picture 65" descr="Logo&#10;&#10;Description automatically generated">
            <a:extLst>
              <a:ext uri="{FF2B5EF4-FFF2-40B4-BE49-F238E27FC236}">
                <a16:creationId xmlns:a16="http://schemas.microsoft.com/office/drawing/2014/main" id="{9330FF5B-915D-464B-9224-4272346EF10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65" y="300376"/>
            <a:ext cx="713658" cy="713809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2F30508D-12B9-4C90-B8FD-254C60B6E94E}"/>
              </a:ext>
            </a:extLst>
          </p:cNvPr>
          <p:cNvSpPr txBox="1"/>
          <p:nvPr/>
        </p:nvSpPr>
        <p:spPr>
          <a:xfrm>
            <a:off x="694828" y="3116896"/>
            <a:ext cx="23262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Stoning of Governor </a:t>
            </a:r>
            <a:r>
              <a:rPr lang="en-US" sz="100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Buni</a:t>
            </a:r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at APC Rally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B672483-B88A-40CB-BBDA-4DD1D52D0C1D}"/>
              </a:ext>
            </a:extLst>
          </p:cNvPr>
          <p:cNvSpPr txBox="1"/>
          <p:nvPr/>
        </p:nvSpPr>
        <p:spPr>
          <a:xfrm>
            <a:off x="704353" y="3269296"/>
            <a:ext cx="159691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Cancellation of PDP Rally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94EFC40-4DD3-4C2E-9A52-9CF2A87C347A}"/>
              </a:ext>
            </a:extLst>
          </p:cNvPr>
          <p:cNvSpPr txBox="1"/>
          <p:nvPr/>
        </p:nvSpPr>
        <p:spPr>
          <a:xfrm>
            <a:off x="704935" y="2945446"/>
            <a:ext cx="182774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Destruction/Cutting of Roads</a:t>
            </a:r>
          </a:p>
        </p:txBody>
      </p:sp>
      <p:pic>
        <p:nvPicPr>
          <p:cNvPr id="13" name="Graphic 12" descr="Family with girl outline">
            <a:extLst>
              <a:ext uri="{FF2B5EF4-FFF2-40B4-BE49-F238E27FC236}">
                <a16:creationId xmlns:a16="http://schemas.microsoft.com/office/drawing/2014/main" id="{2CA7D344-850D-47E6-9009-35769BFAE5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47899" y="1140720"/>
            <a:ext cx="914400" cy="914400"/>
          </a:xfrm>
          <a:prstGeom prst="rect">
            <a:avLst/>
          </a:prstGeom>
        </p:spPr>
      </p:pic>
      <p:pic>
        <p:nvPicPr>
          <p:cNvPr id="15" name="Graphic 14" descr="Skull outline">
            <a:extLst>
              <a:ext uri="{FF2B5EF4-FFF2-40B4-BE49-F238E27FC236}">
                <a16:creationId xmlns:a16="http://schemas.microsoft.com/office/drawing/2014/main" id="{1FDE09DF-133D-474C-9C10-D2AAE1A3E0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80878" y="1411544"/>
            <a:ext cx="587008" cy="592337"/>
          </a:xfrm>
          <a:prstGeom prst="rect">
            <a:avLst/>
          </a:prstGeom>
        </p:spPr>
      </p:pic>
      <p:pic>
        <p:nvPicPr>
          <p:cNvPr id="19" name="Graphic 18" descr="Police male outline">
            <a:extLst>
              <a:ext uri="{FF2B5EF4-FFF2-40B4-BE49-F238E27FC236}">
                <a16:creationId xmlns:a16="http://schemas.microsoft.com/office/drawing/2014/main" id="{18192B00-4F33-4053-9F4B-B5502B4CB23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687104" y="1355961"/>
            <a:ext cx="700165" cy="647919"/>
          </a:xfrm>
          <a:prstGeom prst="rect">
            <a:avLst/>
          </a:prstGeom>
        </p:spPr>
      </p:pic>
      <p:pic>
        <p:nvPicPr>
          <p:cNvPr id="22" name="Graphic 21" descr="Drama with solid fill">
            <a:extLst>
              <a:ext uri="{FF2B5EF4-FFF2-40B4-BE49-F238E27FC236}">
                <a16:creationId xmlns:a16="http://schemas.microsoft.com/office/drawing/2014/main" id="{A63EFE02-EB08-4D07-9190-0CC236770FA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88733" y="1124650"/>
            <a:ext cx="1021430" cy="914400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EE9E6F41-6F90-4CDC-A7C8-9D11254DB605}"/>
              </a:ext>
            </a:extLst>
          </p:cNvPr>
          <p:cNvSpPr txBox="1"/>
          <p:nvPr/>
        </p:nvSpPr>
        <p:spPr>
          <a:xfrm>
            <a:off x="4110358" y="6579855"/>
            <a:ext cx="163217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 dirty="0">
                <a:latin typeface="Poppins" pitchFamily="2" charset="77"/>
                <a:ea typeface="League Spartan" charset="0"/>
                <a:cs typeface="Poppins" pitchFamily="2" charset="77"/>
              </a:rPr>
              <a:t>briefs@nhrc.gov.ng</a:t>
            </a:r>
          </a:p>
        </p:txBody>
      </p:sp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1837EC76-8D93-4451-964C-2535FB680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6657687"/>
              </p:ext>
            </p:extLst>
          </p:nvPr>
        </p:nvGraphicFramePr>
        <p:xfrm>
          <a:off x="78119" y="1140476"/>
          <a:ext cx="3286279" cy="2634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DA327B1F-2E59-46C6-87DB-9D3AB8C78B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004916"/>
              </p:ext>
            </p:extLst>
          </p:nvPr>
        </p:nvGraphicFramePr>
        <p:xfrm>
          <a:off x="8677194" y="2248581"/>
          <a:ext cx="3534704" cy="4302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12F459C3-81A8-44E0-994B-74B2318ADB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6169089"/>
              </p:ext>
            </p:extLst>
          </p:nvPr>
        </p:nvGraphicFramePr>
        <p:xfrm>
          <a:off x="3514807" y="4206573"/>
          <a:ext cx="5340597" cy="2180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73" name="Chart 72">
            <a:extLst>
              <a:ext uri="{FF2B5EF4-FFF2-40B4-BE49-F238E27FC236}">
                <a16:creationId xmlns:a16="http://schemas.microsoft.com/office/drawing/2014/main" id="{33786FC6-A32B-42F6-97D0-AD3A6FA613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5782492"/>
              </p:ext>
            </p:extLst>
          </p:nvPr>
        </p:nvGraphicFramePr>
        <p:xfrm>
          <a:off x="3514807" y="2093433"/>
          <a:ext cx="5312797" cy="2163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</p:spTree>
    <p:extLst>
      <p:ext uri="{BB962C8B-B14F-4D97-AF65-F5344CB8AC3E}">
        <p14:creationId xmlns:p14="http://schemas.microsoft.com/office/powerpoint/2010/main" val="1764717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941E4F-2C25-41BD-958E-FF276EA7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ZA" sz="4100" b="1" dirty="0">
                <a:solidFill>
                  <a:srgbClr val="FFFFFF"/>
                </a:solidFill>
              </a:rPr>
              <a:t>Acknowledgment </a:t>
            </a:r>
            <a:endParaRPr lang="en-GB" sz="4100" b="1" dirty="0">
              <a:solidFill>
                <a:srgbClr val="FFFFFF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B57A58-9E80-47C9-86AE-627B9734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ZA" dirty="0"/>
              <a:t>The NHRC is grateful to the United Nations Development Programme, the Office of the High Commissioner for Human Rights and GANHRI for their support to the Tripartite Partnership Programme (TPP).</a:t>
            </a:r>
            <a:endParaRPr lang="en-GB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343B724-DF40-4721-A8B9-60C83BEEA75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865" y="5334365"/>
            <a:ext cx="5181600" cy="76708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A16496-EAAE-42EE-B71C-5B16D918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489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A8BF7-D322-4E18-9B38-A02486D2CA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Thank You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EFD48A-10D1-4B68-9B01-47BD43A3A3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45B8CC-B0D9-4FAA-A3E5-5F9399E02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72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38520-297B-4113-873C-FB85CEF8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ZA" sz="6100" dirty="0"/>
              <a:t>General Human Rights Situation</a:t>
            </a:r>
            <a:endParaRPr lang="en-GB" sz="6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7172C-3E61-4906-935F-057831470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538481"/>
            <a:ext cx="5679440" cy="5357494"/>
          </a:xfrm>
        </p:spPr>
        <p:txBody>
          <a:bodyPr anchor="ctr">
            <a:normAutofit/>
          </a:bodyPr>
          <a:lstStyle/>
          <a:p>
            <a:r>
              <a:rPr lang="en-ZA" sz="2400" dirty="0"/>
              <a:t>Human rights complaints to the NHRC increased by 27%.</a:t>
            </a:r>
          </a:p>
          <a:p>
            <a:r>
              <a:rPr lang="en-ZA" sz="2400" dirty="0"/>
              <a:t>Mass killings and abductions </a:t>
            </a:r>
          </a:p>
          <a:p>
            <a:r>
              <a:rPr lang="en-ZA" sz="2400" dirty="0"/>
              <a:t>Cult-related killings on the rise</a:t>
            </a:r>
          </a:p>
          <a:p>
            <a:r>
              <a:rPr lang="en-ZA" sz="2400" dirty="0"/>
              <a:t>Rise in cases of sexual violence against minors and child abandonment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CA96E-A0F9-4339-AD3B-73B58B29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8E01166-6834-4475-A694-4EE4FD07B8B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81" y="6116319"/>
            <a:ext cx="755286" cy="605155"/>
          </a:xfrm>
          <a:prstGeom prst="rect">
            <a:avLst/>
          </a:prstGeom>
          <a:noFill/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D6168B6-3ACE-4FE9-8BA9-4BC47240B92B}"/>
              </a:ext>
            </a:extLst>
          </p:cNvPr>
          <p:cNvSpPr txBox="1">
            <a:spLocks/>
          </p:cNvSpPr>
          <p:nvPr/>
        </p:nvSpPr>
        <p:spPr>
          <a:xfrm>
            <a:off x="5547360" y="5323840"/>
            <a:ext cx="6137880" cy="1095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2000" b="1" dirty="0">
                <a:solidFill>
                  <a:schemeClr val="accent1">
                    <a:lumMod val="75000"/>
                  </a:schemeClr>
                </a:solidFill>
              </a:rPr>
              <a:t>Please Notes that there was a post presentation edit to include additional data in killings of civilians and law enforcement. </a:t>
            </a:r>
            <a:endParaRPr lang="en-GB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461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8CCA60-0977-4C75-85A6-B5CB0D4D9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ZA" dirty="0">
                <a:solidFill>
                  <a:srgbClr val="FFFFFF"/>
                </a:solidFill>
              </a:rPr>
              <a:t>NHRC October 2024 Human Rights Complaints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1570-B985-43EE-B9BC-7854A8BD8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68960"/>
            <a:ext cx="7439892" cy="56080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ZA" dirty="0">
              <a:highlight>
                <a:srgbClr val="FFFF00"/>
              </a:highlight>
            </a:endParaRPr>
          </a:p>
          <a:p>
            <a:endParaRPr lang="en-ZA" dirty="0">
              <a:highlight>
                <a:srgbClr val="FFFF00"/>
              </a:highlight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3BF67-2AA6-470F-A651-A8A7F73B5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D206A904-7659-4842-B123-2CD68661EF3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6334"/>
            <a:ext cx="755286" cy="605155"/>
          </a:xfrm>
          <a:prstGeom prst="rect">
            <a:avLst/>
          </a:prstGeom>
          <a:noFill/>
        </p:spPr>
      </p:pic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E63E29E-34BD-491E-AB68-9ABD7E66CA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9325338"/>
              </p:ext>
            </p:extLst>
          </p:nvPr>
        </p:nvGraphicFramePr>
        <p:xfrm>
          <a:off x="4257040" y="347821"/>
          <a:ext cx="7711440" cy="5524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2355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B474335-E226-4301-9B69-4BBBAB6E6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67883E95-AD40-4ED9-8DE2-8E6251DAF1D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8715"/>
            <a:ext cx="755286" cy="605155"/>
          </a:xfrm>
          <a:prstGeom prst="rect">
            <a:avLst/>
          </a:prstGeom>
          <a:noFill/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6B1164F-810E-4180-BB4B-C9B7800FF5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6090839"/>
              </p:ext>
            </p:extLst>
          </p:nvPr>
        </p:nvGraphicFramePr>
        <p:xfrm>
          <a:off x="91440" y="294640"/>
          <a:ext cx="11734800" cy="574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912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AE9099C-99BB-49A6-B9E7-68523803C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1163B44-F9EF-4E83-8499-352E2B30865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2360"/>
            <a:ext cx="755286" cy="605155"/>
          </a:xfrm>
          <a:prstGeom prst="rect">
            <a:avLst/>
          </a:prstGeom>
          <a:noFill/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5AEC2AD-44E9-4FAD-9B60-9C02061E43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262772"/>
              </p:ext>
            </p:extLst>
          </p:nvPr>
        </p:nvGraphicFramePr>
        <p:xfrm>
          <a:off x="284480" y="284480"/>
          <a:ext cx="11551920" cy="6071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118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CCEE99-30A9-4788-804C-4196C381A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8F4E814-2AC4-49AC-91C1-72460D9197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9185625"/>
              </p:ext>
            </p:extLst>
          </p:nvPr>
        </p:nvGraphicFramePr>
        <p:xfrm>
          <a:off x="693683" y="388884"/>
          <a:ext cx="11414234" cy="5875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2415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771114F-8931-45E5-8DBD-C2DF755DA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September 2024 NHRC Human Rights Assessment Dashboard</a:t>
            </a:r>
            <a:endParaRPr lang="en-GB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508CA09E-C569-4738-8DE5-4408341160D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" y="6216075"/>
            <a:ext cx="755286" cy="605155"/>
          </a:xfrm>
          <a:prstGeom prst="rect">
            <a:avLst/>
          </a:prstGeom>
          <a:noFill/>
        </p:spPr>
      </p:pic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0824FE9-E7E9-4ADC-A32A-CD24F007BB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1379295"/>
              </p:ext>
            </p:extLst>
          </p:nvPr>
        </p:nvGraphicFramePr>
        <p:xfrm>
          <a:off x="1" y="136525"/>
          <a:ext cx="11724640" cy="607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90955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449433-27A3-4583-9F46-2C122B0A0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228EFF95-F245-4897-B9E8-A3E350D03A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1" y="6236334"/>
            <a:ext cx="755286" cy="605155"/>
          </a:xfrm>
          <a:prstGeom prst="rect">
            <a:avLst/>
          </a:prstGeom>
          <a:noFill/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4D967B8-A7A0-47E2-86B5-3B56BB2250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2545773"/>
              </p:ext>
            </p:extLst>
          </p:nvPr>
        </p:nvGraphicFramePr>
        <p:xfrm>
          <a:off x="528320" y="294640"/>
          <a:ext cx="11338560" cy="6061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5011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4B0512-3335-4210-A0F7-5CD9C2E11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2024 NHRC Human Rights Assessment Dashboard</a:t>
            </a:r>
            <a:endParaRPr lang="en-GB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75C9A22-DF14-496F-B7E9-078B4B23A1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996032"/>
              </p:ext>
            </p:extLst>
          </p:nvPr>
        </p:nvGraphicFramePr>
        <p:xfrm>
          <a:off x="995680" y="508000"/>
          <a:ext cx="10769600" cy="5659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1400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18135</TotalTime>
  <Words>463</Words>
  <Application>Microsoft Office PowerPoint</Application>
  <PresentationFormat>Widescreen</PresentationFormat>
  <Paragraphs>98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Lato Light</vt:lpstr>
      <vt:lpstr>Poppins</vt:lpstr>
      <vt:lpstr>Poppins Light</vt:lpstr>
      <vt:lpstr>Office Theme</vt:lpstr>
      <vt:lpstr>Presentation of October 2024</vt:lpstr>
      <vt:lpstr>General Human Rights Situation</vt:lpstr>
      <vt:lpstr>NHRC October 2024 Human Rights Complaints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States in Focus</vt:lpstr>
      <vt:lpstr>Issues in Focus</vt:lpstr>
      <vt:lpstr>PowerPoint Presentation</vt:lpstr>
      <vt:lpstr>Acknowledgment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January 2024</dc:title>
  <dc:creator>Hilary Ogbonna</dc:creator>
  <cp:lastModifiedBy>kenechukwu.onugu@nhrc.gov.ng</cp:lastModifiedBy>
  <cp:revision>21</cp:revision>
  <dcterms:created xsi:type="dcterms:W3CDTF">2024-02-13T01:21:45Z</dcterms:created>
  <dcterms:modified xsi:type="dcterms:W3CDTF">2024-11-14T10:50:36Z</dcterms:modified>
</cp:coreProperties>
</file>